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Robot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oboto-regular.fntdata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font" Target="fonts/Roboto-italic.fntdata"/><Relationship Id="rId23" Type="http://schemas.openxmlformats.org/officeDocument/2006/relationships/slide" Target="slides/slide18.xml"/><Relationship Id="rId45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Robo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af5e7054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af5e7054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4af5e70543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4af5e70543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567bfcfb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567bfcfb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567bfcfb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567bfcfb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567bfcfb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567bfcfb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567bfcfb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567bfcfb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567bfcfb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567bfcfb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567bfcfbd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567bfcfbd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6023b3a2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6023b3a2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6023b3a2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6023b3a2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4af5e70543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4af5e70543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4af5e7054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4af5e7054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af5e70543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af5e70543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af5e70543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4af5e70543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af5e70543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4af5e70543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af5e70543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4af5e70543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567bfcf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567bfcf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04fb1a46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04fb1a46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04fb1a461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04fb1a461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04fb1a461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04fb1a461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04fb1a461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04fb1a461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04fb1a4619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04fb1a461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af5e7054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af5e7054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04fb1a4619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04fb1a4619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4fb1a4619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04fb1a4619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59930145d5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59930145d5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5e20f06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55e20f06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55e20f066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55e20f066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55e20f066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55e20f066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5e20f066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55e20f066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5e20f066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5e20f066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55e20f066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55e20f066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af5e7054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af5e7054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4af5e7054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4af5e7054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af5e7054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af5e7054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af5e70543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af5e70543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af5e7054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af5e7054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af5e70543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4af5e7054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228675"/>
            <a:ext cx="3999900" cy="3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8450" lvl="0" marL="45720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5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41.png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1.png"/><Relationship Id="rId6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2.png"/><Relationship Id="rId7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3.png"/><Relationship Id="rId6" Type="http://schemas.openxmlformats.org/officeDocument/2006/relationships/image" Target="../media/image36.png"/><Relationship Id="rId7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hyperlink" Target="https://pubmed.ncbi.nlm.nih.gov/24925319/#full-view-affiliation-2" TargetMode="External"/><Relationship Id="rId22" Type="http://schemas.openxmlformats.org/officeDocument/2006/relationships/hyperlink" Target="https://pubmed.ncbi.nlm.nih.gov/24925319/#full-view-affiliation-2" TargetMode="External"/><Relationship Id="rId21" Type="http://schemas.openxmlformats.org/officeDocument/2006/relationships/hyperlink" Target="https://pubmed.ncbi.nlm.nih.gov/?term=Voituriez+R&amp;cauthor_id=24925319" TargetMode="External"/><Relationship Id="rId24" Type="http://schemas.openxmlformats.org/officeDocument/2006/relationships/hyperlink" Target="https://pubmed.ncbi.nlm.nih.gov/24925319/#full-view-affiliation-3" TargetMode="External"/><Relationship Id="rId23" Type="http://schemas.openxmlformats.org/officeDocument/2006/relationships/hyperlink" Target="https://pubmed.ncbi.nlm.nih.gov/?term=Bensaude+O&amp;cauthor_id=24925319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hyperlink" Target="https://pubmed.ncbi.nlm.nih.gov/?term=Bosanac+L&amp;cauthor_id=24925319" TargetMode="External"/><Relationship Id="rId26" Type="http://schemas.openxmlformats.org/officeDocument/2006/relationships/hyperlink" Target="https://pubmed.ncbi.nlm.nih.gov/24925319/#full-view-affiliation-4" TargetMode="External"/><Relationship Id="rId25" Type="http://schemas.openxmlformats.org/officeDocument/2006/relationships/hyperlink" Target="https://pubmed.ncbi.nlm.nih.gov/?term=Dahan+M&amp;cauthor_id=24925319" TargetMode="External"/><Relationship Id="rId28" Type="http://schemas.openxmlformats.org/officeDocument/2006/relationships/hyperlink" Target="https://pubmed.ncbi.nlm.nih.gov/24925319/#full-view-affiliation-1" TargetMode="External"/><Relationship Id="rId27" Type="http://schemas.openxmlformats.org/officeDocument/2006/relationships/hyperlink" Target="https://pubmed.ncbi.nlm.nih.gov/?term=Darzacq+X&amp;cauthor_id=24925319" TargetMode="External"/><Relationship Id="rId5" Type="http://schemas.openxmlformats.org/officeDocument/2006/relationships/hyperlink" Target="https://pubmed.ncbi.nlm.nih.gov/?term=Izeddin+I&amp;cauthor_id=24925319" TargetMode="External"/><Relationship Id="rId6" Type="http://schemas.openxmlformats.org/officeDocument/2006/relationships/hyperlink" Target="https://pubmed.ncbi.nlm.nih.gov/24925319/#full-view-affiliation-1" TargetMode="External"/><Relationship Id="rId7" Type="http://schemas.openxmlformats.org/officeDocument/2006/relationships/hyperlink" Target="https://pubmed.ncbi.nlm.nih.gov/?term=R%C3%A9camier+V&amp;cauthor_id=24925319" TargetMode="External"/><Relationship Id="rId8" Type="http://schemas.openxmlformats.org/officeDocument/2006/relationships/hyperlink" Target="https://pubmed.ncbi.nlm.nih.gov/24925319/#full-view-affiliation-1" TargetMode="External"/><Relationship Id="rId11" Type="http://schemas.openxmlformats.org/officeDocument/2006/relationships/hyperlink" Target="https://pubmed.ncbi.nlm.nih.gov/?term=Ciss%C3%A9+II&amp;cauthor_id=24925319" TargetMode="External"/><Relationship Id="rId10" Type="http://schemas.openxmlformats.org/officeDocument/2006/relationships/hyperlink" Target="https://pubmed.ncbi.nlm.nih.gov/24925319/#full-view-affiliation-1" TargetMode="External"/><Relationship Id="rId13" Type="http://schemas.openxmlformats.org/officeDocument/2006/relationships/hyperlink" Target="https://pubmed.ncbi.nlm.nih.gov/?term=Boudarene+L&amp;cauthor_id=24925319" TargetMode="External"/><Relationship Id="rId12" Type="http://schemas.openxmlformats.org/officeDocument/2006/relationships/hyperlink" Target="https://pubmed.ncbi.nlm.nih.gov/24925319/#full-view-affiliation-1" TargetMode="External"/><Relationship Id="rId15" Type="http://schemas.openxmlformats.org/officeDocument/2006/relationships/hyperlink" Target="https://pubmed.ncbi.nlm.nih.gov/?term=Dugast-Darzacq+C&amp;cauthor_id=24925319" TargetMode="External"/><Relationship Id="rId14" Type="http://schemas.openxmlformats.org/officeDocument/2006/relationships/hyperlink" Target="https://pubmed.ncbi.nlm.nih.gov/24925319/#full-view-affiliation-1" TargetMode="External"/><Relationship Id="rId17" Type="http://schemas.openxmlformats.org/officeDocument/2006/relationships/hyperlink" Target="https://pubmed.ncbi.nlm.nih.gov/?term=Proux+F&amp;cauthor_id=24925319" TargetMode="External"/><Relationship Id="rId16" Type="http://schemas.openxmlformats.org/officeDocument/2006/relationships/hyperlink" Target="https://pubmed.ncbi.nlm.nih.gov/24925319/#full-view-affiliation-1" TargetMode="External"/><Relationship Id="rId19" Type="http://schemas.openxmlformats.org/officeDocument/2006/relationships/hyperlink" Target="https://pubmed.ncbi.nlm.nih.gov/?term=B%C3%A9nichou+O&amp;cauthor_id=24925319" TargetMode="External"/><Relationship Id="rId18" Type="http://schemas.openxmlformats.org/officeDocument/2006/relationships/hyperlink" Target="https://pubmed.ncbi.nlm.nih.gov/24925319/#full-view-affiliation-1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2.gif"/><Relationship Id="rId6" Type="http://schemas.openxmlformats.org/officeDocument/2006/relationships/image" Target="../media/image3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5.png"/><Relationship Id="rId6" Type="http://schemas.openxmlformats.org/officeDocument/2006/relationships/image" Target="../media/image39.png"/><Relationship Id="rId7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5.png"/><Relationship Id="rId6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2.png"/><Relationship Id="rId6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56" name="Google Shape;56;p13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 rot="7445969">
            <a:off x="1301573" y="308061"/>
            <a:ext cx="4657604" cy="6421343"/>
          </a:xfrm>
          <a:prstGeom prst="triangle">
            <a:avLst>
              <a:gd fmla="val 25927" name="adj"/>
            </a:avLst>
          </a:prstGeom>
          <a:solidFill>
            <a:srgbClr val="F41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1630875" y="1552450"/>
            <a:ext cx="1772100" cy="10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9" name="Google Shape;59;p13"/>
          <p:cNvSpPr txBox="1"/>
          <p:nvPr>
            <p:ph type="title"/>
          </p:nvPr>
        </p:nvSpPr>
        <p:spPr>
          <a:xfrm>
            <a:off x="-472400" y="802275"/>
            <a:ext cx="6149100" cy="22869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Paper 3 :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Single molecule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tracking 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Method : </a:t>
            </a:r>
            <a:r>
              <a:rPr b="1" lang="fr" sz="3841"/>
              <a:t>new</a:t>
            </a:r>
            <a:r>
              <a:rPr lang="fr" sz="3841"/>
              <a:t> SPT-PALM </a:t>
            </a:r>
            <a:endParaRPr sz="3841"/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55" name="Google Shape;155;p22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09325"/>
            <a:ext cx="3252171" cy="346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6787" y="2058902"/>
            <a:ext cx="3252175" cy="236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3575" y="1440174"/>
            <a:ext cx="2230425" cy="334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54130" y="0"/>
            <a:ext cx="1833345" cy="19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 title="Capture d'écran 2025-05-06 2002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650" y="1174425"/>
            <a:ext cx="3835525" cy="324826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Single-molecule imaging: </a:t>
            </a:r>
            <a:r>
              <a:rPr lang="fr" sz="3841"/>
              <a:t> </a:t>
            </a:r>
            <a:endParaRPr sz="3841"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68" name="Google Shape;168;p23" title="Logo_EPFL_2019.svg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>
            <p:ph idx="1" type="subTitle"/>
          </p:nvPr>
        </p:nvSpPr>
        <p:spPr>
          <a:xfrm>
            <a:off x="220300" y="1246354"/>
            <a:ext cx="4770300" cy="35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Microscope Configuration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Overview of the instrument and optical components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Fluorophore Excitation &amp; Activation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Laser sources, wavelengths, intensities, and timing used to excite and photoactivate Dendra2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Excitation Geometry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Wide-field vs. inclined illumination and its impact on image quality and background reduction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Single-molecule imaging:  </a:t>
            </a:r>
            <a:endParaRPr sz="3841"/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77" name="Google Shape;177;p24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>
            <p:ph idx="1" type="subTitle"/>
          </p:nvPr>
        </p:nvSpPr>
        <p:spPr>
          <a:xfrm>
            <a:off x="220300" y="1246354"/>
            <a:ext cx="4770300" cy="35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Fluorescence Detection &amp; Imaging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Camera setup, filters, acquisition speed, and spatial resolution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Pre-Conversion (Green Form) Imaging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Imaging of Dendra2 prior to activation using mercury lamp and appropriate filters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Image Acquisition Strategy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Frame rate, number of frames, activation intervals, and region of interest (ROI) selection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79" name="Google Shape;179;p24" title="Capture d'écran 2025-05-06 20312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1699" y="1100350"/>
            <a:ext cx="2280601" cy="17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 title="Capture d'écran 2025-05-06 20313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6725" y="2941538"/>
            <a:ext cx="2310550" cy="17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 title="Capture d'écran 2025-05-07 1611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700" y="3210825"/>
            <a:ext cx="2273900" cy="15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mRNA Expression &amp; c-Myc Amplification Analysis</a:t>
            </a:r>
            <a:endParaRPr sz="3841"/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89" name="Google Shape;189;p25" title="Logo_EPFL_2019.svg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>
            <p:ph idx="1" type="body"/>
          </p:nvPr>
        </p:nvSpPr>
        <p:spPr>
          <a:xfrm>
            <a:off x="311700" y="1661600"/>
            <a:ext cx="3999900" cy="19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Experimental Conditions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Compared </a:t>
            </a:r>
            <a:r>
              <a:rPr b="1" lang="fr" sz="1500">
                <a:solidFill>
                  <a:schemeClr val="dk1"/>
                </a:solidFill>
              </a:rPr>
              <a:t>wild-type U2OS</a:t>
            </a:r>
            <a:r>
              <a:rPr lang="fr" sz="1500">
                <a:solidFill>
                  <a:schemeClr val="dk1"/>
                </a:solidFill>
              </a:rPr>
              <a:t> vs </a:t>
            </a:r>
            <a:r>
              <a:rPr b="1" lang="fr" sz="1500">
                <a:solidFill>
                  <a:schemeClr val="dk1"/>
                </a:solidFill>
              </a:rPr>
              <a:t>c-Myc–Dendra2-transfected U2OS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Equal cell numbers ensured via </a:t>
            </a:r>
            <a:r>
              <a:rPr b="1" lang="fr" sz="1500">
                <a:solidFill>
                  <a:schemeClr val="dk1"/>
                </a:solidFill>
              </a:rPr>
              <a:t>FACS sorting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91" name="Google Shape;191;p25"/>
          <p:cNvSpPr txBox="1"/>
          <p:nvPr>
            <p:ph idx="2" type="body"/>
          </p:nvPr>
        </p:nvSpPr>
        <p:spPr>
          <a:xfrm>
            <a:off x="4572000" y="24623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Quantitative Real-Time PCR</a:t>
            </a:r>
            <a:endParaRPr b="1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Performed with </a:t>
            </a:r>
            <a:r>
              <a:rPr b="1" lang="fr">
                <a:solidFill>
                  <a:schemeClr val="dk1"/>
                </a:solidFill>
              </a:rPr>
              <a:t>SYBR Green qPCR mix</a:t>
            </a:r>
            <a:r>
              <a:rPr lang="fr">
                <a:solidFill>
                  <a:schemeClr val="dk1"/>
                </a:solidFill>
              </a:rPr>
              <a:t> on </a:t>
            </a:r>
            <a:r>
              <a:rPr b="1" lang="fr">
                <a:solidFill>
                  <a:schemeClr val="dk1"/>
                </a:solidFill>
              </a:rPr>
              <a:t>LightCycler 480</a:t>
            </a:r>
            <a:endParaRPr b="1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Used 1:20 diluted cDNA</a:t>
            </a:r>
            <a:endParaRPr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Cycling: 45 cycles + melting curve analysis</a:t>
            </a:r>
            <a:endParaRPr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Primers from Dugast-Darzacq &amp; Grange (2009)</a:t>
            </a:r>
            <a:endParaRPr/>
          </a:p>
        </p:txBody>
      </p:sp>
      <p:pic>
        <p:nvPicPr>
          <p:cNvPr id="192" name="Google Shape;192;p25" title="Capture d'écran 2025-05-07 16252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6623" y="1143651"/>
            <a:ext cx="3010650" cy="1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050" y="3044375"/>
            <a:ext cx="2611200" cy="19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Detection and tracking of single-molecule</a:t>
            </a:r>
            <a:endParaRPr sz="3841"/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01" name="Google Shape;201;p26" title="Logo_EPFL_2019.svg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/>
          <p:nvPr>
            <p:ph idx="1" type="body"/>
          </p:nvPr>
        </p:nvSpPr>
        <p:spPr>
          <a:xfrm>
            <a:off x="311700" y="12312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</a:rPr>
              <a:t>Chosen Approach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b="1" lang="fr" sz="1500">
                <a:solidFill>
                  <a:schemeClr val="dk1"/>
                </a:solidFill>
              </a:rPr>
              <a:t>Moderate laser power</a:t>
            </a:r>
            <a:r>
              <a:rPr lang="fr" sz="1500">
                <a:solidFill>
                  <a:schemeClr val="dk1"/>
                </a:solidFill>
              </a:rPr>
              <a:t> (~4 kW/cm²)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b="1" lang="fr" sz="1500">
                <a:solidFill>
                  <a:schemeClr val="dk1"/>
                </a:solidFill>
              </a:rPr>
              <a:t>Longer exposure</a:t>
            </a:r>
            <a:r>
              <a:rPr lang="fr" sz="1500">
                <a:solidFill>
                  <a:schemeClr val="dk1"/>
                </a:solidFill>
              </a:rPr>
              <a:t> (10 ms) aligned with camera speed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fr" sz="1500">
                <a:solidFill>
                  <a:schemeClr val="dk1"/>
                </a:solidFill>
              </a:rPr>
              <a:t>Accepts some blur, offset by better analysis</a:t>
            </a:r>
            <a:endParaRPr/>
          </a:p>
        </p:txBody>
      </p:sp>
      <p:sp>
        <p:nvSpPr>
          <p:cNvPr id="203" name="Google Shape;203;p26"/>
          <p:cNvSpPr txBox="1"/>
          <p:nvPr>
            <p:ph idx="2" type="body"/>
          </p:nvPr>
        </p:nvSpPr>
        <p:spPr>
          <a:xfrm>
            <a:off x="4311600" y="1228675"/>
            <a:ext cx="4520700" cy="3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Step-by-Step Pipeline</a:t>
            </a:r>
            <a:endParaRPr b="1">
              <a:solidFill>
                <a:schemeClr val="dk1"/>
              </a:solidFill>
            </a:endParaRPr>
          </a:p>
          <a:p>
            <a:pPr indent="-316706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fr">
                <a:solidFill>
                  <a:schemeClr val="dk1"/>
                </a:solidFill>
              </a:rPr>
              <a:t>Background subtraction (median over time)</a:t>
            </a:r>
            <a:endParaRPr>
              <a:solidFill>
                <a:schemeClr val="dk1"/>
              </a:solidFill>
            </a:endParaRPr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>
                <a:solidFill>
                  <a:schemeClr val="dk1"/>
                </a:solidFill>
              </a:rPr>
              <a:t>Gaussian smoothing (σ = 121 nm)</a:t>
            </a:r>
            <a:endParaRPr>
              <a:solidFill>
                <a:schemeClr val="dk1"/>
              </a:solidFill>
            </a:endParaRPr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>
                <a:solidFill>
                  <a:schemeClr val="dk1"/>
                </a:solidFill>
              </a:rPr>
              <a:t>Top 20% brightest pixels selected</a:t>
            </a:r>
            <a:endParaRPr>
              <a:solidFill>
                <a:schemeClr val="dk1"/>
              </a:solidFill>
            </a:endParaRPr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>
                <a:solidFill>
                  <a:schemeClr val="dk1"/>
                </a:solidFill>
              </a:rPr>
              <a:t>Filter out spots &lt; 0.2 μm²</a:t>
            </a:r>
            <a:endParaRPr>
              <a:solidFill>
                <a:schemeClr val="dk1"/>
              </a:solidFill>
            </a:endParaRPr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>
                <a:solidFill>
                  <a:schemeClr val="dk1"/>
                </a:solidFill>
              </a:rPr>
              <a:t>Cluster nearby detections (≤ 500 nm)</a:t>
            </a:r>
            <a:endParaRPr>
              <a:solidFill>
                <a:schemeClr val="dk1"/>
              </a:solidFill>
            </a:endParaRPr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>
                <a:solidFill>
                  <a:schemeClr val="dk1"/>
                </a:solidFill>
              </a:rPr>
              <a:t>Position = center of mass of cluster</a:t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0400" y="1228675"/>
            <a:ext cx="2611200" cy="197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Tracking of individual molecules</a:t>
            </a:r>
            <a:endParaRPr sz="3841"/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12" name="Google Shape;212;p27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 txBox="1"/>
          <p:nvPr>
            <p:ph idx="1" type="body"/>
          </p:nvPr>
        </p:nvSpPr>
        <p:spPr>
          <a:xfrm>
            <a:off x="311700" y="12312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</a:rPr>
              <a:t>Tracking Logic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A detection is linked across frames only if it moves </a:t>
            </a:r>
            <a:r>
              <a:rPr b="1" lang="fr" sz="1500">
                <a:solidFill>
                  <a:schemeClr val="dk1"/>
                </a:solidFill>
              </a:rPr>
              <a:t>within a radius R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If </a:t>
            </a:r>
            <a:r>
              <a:rPr b="1" lang="fr" sz="1500">
                <a:solidFill>
                  <a:schemeClr val="dk1"/>
                </a:solidFill>
              </a:rPr>
              <a:t>multiple detections</a:t>
            </a:r>
            <a:r>
              <a:rPr lang="fr" sz="1500">
                <a:solidFill>
                  <a:schemeClr val="dk1"/>
                </a:solidFill>
              </a:rPr>
              <a:t> fall within R:</a:t>
            </a:r>
            <a:br>
              <a:rPr lang="fr" sz="1500">
                <a:solidFill>
                  <a:schemeClr val="dk1"/>
                </a:solidFill>
              </a:rPr>
            </a:br>
            <a:r>
              <a:rPr lang="fr" sz="1500">
                <a:solidFill>
                  <a:schemeClr val="dk1"/>
                </a:solidFill>
              </a:rPr>
              <a:t> → </a:t>
            </a:r>
            <a:r>
              <a:rPr b="1" lang="fr" sz="1500">
                <a:solidFill>
                  <a:schemeClr val="dk1"/>
                </a:solidFill>
              </a:rPr>
              <a:t>Stop the track</a:t>
            </a:r>
            <a:r>
              <a:rPr lang="fr" sz="1500">
                <a:solidFill>
                  <a:schemeClr val="dk1"/>
                </a:solidFill>
              </a:rPr>
              <a:t> and start new ones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If one detection fits </a:t>
            </a:r>
            <a:r>
              <a:rPr b="1" lang="fr" sz="1500">
                <a:solidFill>
                  <a:schemeClr val="dk1"/>
                </a:solidFill>
              </a:rPr>
              <a:t>two tracks</a:t>
            </a:r>
            <a:r>
              <a:rPr lang="fr" sz="1500">
                <a:solidFill>
                  <a:schemeClr val="dk1"/>
                </a:solidFill>
              </a:rPr>
              <a:t>:</a:t>
            </a:r>
            <a:br>
              <a:rPr lang="fr" sz="1500">
                <a:solidFill>
                  <a:schemeClr val="dk1"/>
                </a:solidFill>
              </a:rPr>
            </a:br>
            <a:r>
              <a:rPr lang="fr" sz="1500">
                <a:solidFill>
                  <a:schemeClr val="dk1"/>
                </a:solidFill>
              </a:rPr>
              <a:t> → </a:t>
            </a:r>
            <a:r>
              <a:rPr b="1" lang="fr" sz="1500">
                <a:solidFill>
                  <a:schemeClr val="dk1"/>
                </a:solidFill>
              </a:rPr>
              <a:t>Discard</a:t>
            </a:r>
            <a:r>
              <a:rPr lang="fr" sz="1500">
                <a:solidFill>
                  <a:schemeClr val="dk1"/>
                </a:solidFill>
              </a:rPr>
              <a:t> and truncate both to avoid misconnection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214" name="Google Shape;214;p27"/>
          <p:cNvSpPr txBox="1"/>
          <p:nvPr>
            <p:ph idx="2" type="body"/>
          </p:nvPr>
        </p:nvSpPr>
        <p:spPr>
          <a:xfrm>
            <a:off x="4832400" y="1228675"/>
            <a:ext cx="3999900" cy="42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Choosing the Radius R</a:t>
            </a:r>
            <a:endParaRPr b="1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Estimated the chance that </a:t>
            </a:r>
            <a:r>
              <a:rPr b="1" lang="fr">
                <a:solidFill>
                  <a:schemeClr val="dk1"/>
                </a:solidFill>
              </a:rPr>
              <a:t>two unrelated molecules</a:t>
            </a:r>
            <a:r>
              <a:rPr lang="fr">
                <a:solidFill>
                  <a:schemeClr val="dk1"/>
                </a:solidFill>
              </a:rPr>
              <a:t> are within RRR by chance</a:t>
            </a:r>
            <a:endParaRPr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Tuned RRR to be: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b="1" lang="fr" sz="1500">
                <a:solidFill>
                  <a:schemeClr val="dk1"/>
                </a:solidFill>
              </a:rPr>
              <a:t>Large enough</a:t>
            </a:r>
            <a:r>
              <a:rPr lang="fr" sz="1500">
                <a:solidFill>
                  <a:schemeClr val="dk1"/>
                </a:solidFill>
              </a:rPr>
              <a:t> for fast-moving molecules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b="1" lang="fr" sz="1500">
                <a:solidFill>
                  <a:schemeClr val="dk1"/>
                </a:solidFill>
              </a:rPr>
              <a:t>Small enough</a:t>
            </a:r>
            <a:r>
              <a:rPr lang="fr" sz="1500">
                <a:solidFill>
                  <a:schemeClr val="dk1"/>
                </a:solidFill>
              </a:rPr>
              <a:t> to prevent </a:t>
            </a:r>
            <a:r>
              <a:rPr b="1" lang="fr" sz="1500">
                <a:solidFill>
                  <a:schemeClr val="dk1"/>
                </a:solidFill>
              </a:rPr>
              <a:t>misconnections</a:t>
            </a:r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3888" y="2420838"/>
            <a:ext cx="2200275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Maximum Tracking Radius &amp; Misconnection Probability</a:t>
            </a:r>
            <a:endParaRPr sz="3841"/>
          </a:p>
        </p:txBody>
      </p:sp>
      <p:pic>
        <p:nvPicPr>
          <p:cNvPr id="221" name="Google Shape;2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23" name="Google Shape;223;p28" title="Logo_EPFL_2019.svg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311700" y="1583700"/>
            <a:ext cx="39999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</a:rPr>
              <a:t>False Connections W(R)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W</a:t>
            </a:r>
            <a:r>
              <a:rPr baseline="-25000" lang="fr" sz="1500">
                <a:solidFill>
                  <a:schemeClr val="dk1"/>
                </a:solidFill>
              </a:rPr>
              <a:t>i</a:t>
            </a:r>
            <a:r>
              <a:rPr lang="fr" sz="1500">
                <a:solidFill>
                  <a:schemeClr val="dk1"/>
                </a:solidFill>
              </a:rPr>
              <a:t>(R): # of detections &gt;5 s later within radius R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Total: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Total Connections C(R)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C</a:t>
            </a:r>
            <a:r>
              <a:rPr baseline="-25000" lang="fr" sz="1500">
                <a:solidFill>
                  <a:schemeClr val="dk1"/>
                </a:solidFill>
              </a:rPr>
              <a:t>i</a:t>
            </a:r>
            <a:r>
              <a:rPr lang="fr" sz="1500">
                <a:solidFill>
                  <a:schemeClr val="dk1"/>
                </a:solidFill>
              </a:rPr>
              <a:t>(R): # of detections in next frame within R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Total: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225" name="Google Shape;225;p28"/>
          <p:cNvSpPr txBox="1"/>
          <p:nvPr>
            <p:ph idx="2" type="body"/>
          </p:nvPr>
        </p:nvSpPr>
        <p:spPr>
          <a:xfrm>
            <a:off x="4832400" y="15837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Choosing Optimal Radius</a:t>
            </a:r>
            <a:endParaRPr b="1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For R&gt;2μm, </a:t>
            </a:r>
            <a:r>
              <a:rPr b="1" lang="fr">
                <a:solidFill>
                  <a:schemeClr val="dk1"/>
                </a:solidFill>
              </a:rPr>
              <a:t>false links dominate</a:t>
            </a:r>
            <a:endParaRPr b="1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Therefore, </a:t>
            </a:r>
            <a:r>
              <a:rPr b="1" lang="fr">
                <a:solidFill>
                  <a:schemeClr val="dk1"/>
                </a:solidFill>
              </a:rPr>
              <a:t>set R=2μm</a:t>
            </a:r>
            <a:r>
              <a:rPr lang="fr">
                <a:solidFill>
                  <a:schemeClr val="dk1"/>
                </a:solidFill>
              </a:rPr>
              <a:t> for all tracking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Misconnection Probability at Extremities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1513" y="3756450"/>
            <a:ext cx="21050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 title="Capture d'écran 2025-05-07 20273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3350" y="3230475"/>
            <a:ext cx="2677990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fr" sz="3450"/>
              <a:t>Cumulative Distribution Function (CDF)</a:t>
            </a:r>
            <a:endParaRPr sz="3450"/>
          </a:p>
        </p:txBody>
      </p:sp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35" name="Google Shape;235;p29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>
            <p:ph idx="1" type="body"/>
          </p:nvPr>
        </p:nvSpPr>
        <p:spPr>
          <a:xfrm>
            <a:off x="311700" y="1132837"/>
            <a:ext cx="3999900" cy="3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The CDF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probability that a </a:t>
            </a:r>
            <a:r>
              <a:rPr b="1" lang="fr" sz="1500">
                <a:solidFill>
                  <a:schemeClr val="dk1"/>
                </a:solidFill>
              </a:rPr>
              <a:t>translocation step is shorter</a:t>
            </a:r>
            <a:r>
              <a:rPr lang="fr" sz="1500">
                <a:solidFill>
                  <a:schemeClr val="dk1"/>
                </a:solidFill>
              </a:rPr>
              <a:t> than a distance </a:t>
            </a:r>
            <a:r>
              <a:rPr b="1" lang="fr" sz="1500">
                <a:solidFill>
                  <a:schemeClr val="dk1"/>
                </a:solidFill>
              </a:rPr>
              <a:t>x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Theoretical CDF for Brownian Motion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fr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237" name="Google Shape;237;p29"/>
          <p:cNvSpPr txBox="1"/>
          <p:nvPr>
            <p:ph idx="2" type="body"/>
          </p:nvPr>
        </p:nvSpPr>
        <p:spPr>
          <a:xfrm>
            <a:off x="4832400" y="22895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CDF is a mixture of exponentials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289525"/>
            <a:ext cx="4173231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788" y="3425100"/>
            <a:ext cx="36004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2400" y="2777975"/>
            <a:ext cx="3477708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fr" sz="3450"/>
              <a:t>Monte Carlo Simulations</a:t>
            </a:r>
            <a:endParaRPr sz="3450"/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48" name="Google Shape;248;p30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/>
          <p:nvPr>
            <p:ph idx="1" type="body"/>
          </p:nvPr>
        </p:nvSpPr>
        <p:spPr>
          <a:xfrm>
            <a:off x="311700" y="1017725"/>
            <a:ext cx="4164900" cy="35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</a:rPr>
              <a:t>Simulation Setup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fr" sz="1500">
                <a:solidFill>
                  <a:schemeClr val="dk1"/>
                </a:solidFill>
              </a:rPr>
              <a:t>10,000 trajectories</a:t>
            </a:r>
            <a:r>
              <a:rPr lang="fr" sz="1500">
                <a:solidFill>
                  <a:schemeClr val="dk1"/>
                </a:solidFill>
              </a:rPr>
              <a:t>, each with </a:t>
            </a:r>
            <a:r>
              <a:rPr b="1" lang="fr" sz="1500">
                <a:solidFill>
                  <a:schemeClr val="dk1"/>
                </a:solidFill>
              </a:rPr>
              <a:t>500 steps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Performed on </a:t>
            </a:r>
            <a:r>
              <a:rPr b="1" lang="fr" sz="1500">
                <a:solidFill>
                  <a:schemeClr val="dk1"/>
                </a:solidFill>
              </a:rPr>
              <a:t>cubic and fractal lattices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Randomized starting positions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Goal: Analyze </a:t>
            </a:r>
            <a:r>
              <a:rPr b="1" lang="fr" sz="1500">
                <a:solidFill>
                  <a:schemeClr val="dk1"/>
                </a:solidFill>
              </a:rPr>
              <a:t>step-to-step angular distribution</a:t>
            </a:r>
            <a:r>
              <a:rPr lang="fr" sz="1500">
                <a:solidFill>
                  <a:schemeClr val="dk1"/>
                </a:solidFill>
              </a:rPr>
              <a:t> and its </a:t>
            </a:r>
            <a:r>
              <a:rPr b="1" lang="fr" sz="1500">
                <a:solidFill>
                  <a:schemeClr val="dk1"/>
                </a:solidFill>
              </a:rPr>
              <a:t>evolution over time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Lattice Bias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Cubic lattice → </a:t>
            </a:r>
            <a:r>
              <a:rPr b="1" lang="fr" sz="1500">
                <a:solidFill>
                  <a:schemeClr val="dk1"/>
                </a:solidFill>
              </a:rPr>
              <a:t>preferred angles</a:t>
            </a:r>
            <a:r>
              <a:rPr lang="fr" sz="1500">
                <a:solidFill>
                  <a:schemeClr val="dk1"/>
                </a:solidFill>
              </a:rPr>
              <a:t> (e.g., 90°) due to lattice geometry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This causes </a:t>
            </a:r>
            <a:r>
              <a:rPr b="1" lang="fr" sz="1500">
                <a:solidFill>
                  <a:schemeClr val="dk1"/>
                </a:solidFill>
              </a:rPr>
              <a:t>overrepresented directions</a:t>
            </a:r>
            <a:r>
              <a:rPr lang="fr" sz="1500">
                <a:solidFill>
                  <a:schemeClr val="dk1"/>
                </a:solidFill>
              </a:rPr>
              <a:t> in short time lags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Bias decreases with </a:t>
            </a:r>
            <a:r>
              <a:rPr b="1" lang="fr" sz="1500">
                <a:solidFill>
                  <a:schemeClr val="dk1"/>
                </a:solidFill>
              </a:rPr>
              <a:t>larger time lags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fr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250" name="Google Shape;250;p30"/>
          <p:cNvSpPr txBox="1"/>
          <p:nvPr>
            <p:ph idx="2" type="body"/>
          </p:nvPr>
        </p:nvSpPr>
        <p:spPr>
          <a:xfrm>
            <a:off x="4832400" y="17271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Normalized Angular Distribution</a:t>
            </a:r>
            <a:endParaRPr b="1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Final angular distributions were </a:t>
            </a:r>
            <a:r>
              <a:rPr b="1" lang="fr">
                <a:solidFill>
                  <a:schemeClr val="dk1"/>
                </a:solidFill>
              </a:rPr>
              <a:t>corrected</a:t>
            </a:r>
            <a:r>
              <a:rPr lang="fr">
                <a:solidFill>
                  <a:schemeClr val="dk1"/>
                </a:solidFill>
              </a:rPr>
              <a:t> by dividing each bin by the corresponding bin in the structural distribution</a:t>
            </a:r>
            <a:endParaRPr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This removes lattice geometry bias</a:t>
            </a:r>
            <a:endParaRPr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>
                <a:solidFill>
                  <a:schemeClr val="dk1"/>
                </a:solidFill>
              </a:rPr>
              <a:t>Verified that </a:t>
            </a:r>
            <a:r>
              <a:rPr b="1" lang="fr">
                <a:solidFill>
                  <a:schemeClr val="dk1"/>
                </a:solidFill>
              </a:rPr>
              <a:t>structural bias flattens</a:t>
            </a:r>
            <a:r>
              <a:rPr lang="fr">
                <a:solidFill>
                  <a:schemeClr val="dk1"/>
                </a:solidFill>
              </a:rPr>
              <a:t> at higher time l</a:t>
            </a:r>
            <a:r>
              <a:rPr lang="fr">
                <a:solidFill>
                  <a:schemeClr val="dk1"/>
                </a:solidFill>
              </a:rPr>
              <a:t>ags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/>
          <p:nvPr>
            <p:ph type="title"/>
          </p:nvPr>
        </p:nvSpPr>
        <p:spPr>
          <a:xfrm>
            <a:off x="311700" y="445025"/>
            <a:ext cx="8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‘Free’ Dendra2 v.s. histone-bound Dendra2</a:t>
            </a:r>
            <a:r>
              <a:rPr lang="fr" sz="3841"/>
              <a:t> </a:t>
            </a:r>
            <a:endParaRPr sz="3841"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58" name="Google Shape;258;p31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461925" y="1113475"/>
            <a:ext cx="55377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They considered ‘free’ Dendra2 as a model for freely diffusing particles → assess whether the system can capture fast diffusion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Verify that for the </a:t>
            </a:r>
            <a:r>
              <a:rPr b="1" lang="fr" sz="1800">
                <a:solidFill>
                  <a:schemeClr val="dk2"/>
                </a:solidFill>
              </a:rPr>
              <a:t>2 limit 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cases</a:t>
            </a:r>
            <a:r>
              <a:rPr lang="fr" sz="1800">
                <a:solidFill>
                  <a:schemeClr val="dk2"/>
                </a:solidFill>
              </a:rPr>
              <a:t> the system produces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reliable outputs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0" name="Google Shape;2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7125" y="1908450"/>
            <a:ext cx="5656875" cy="28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66" name="Google Shape;66;p14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 rot="5681164">
            <a:off x="3069555" y="-1853171"/>
            <a:ext cx="4858240" cy="9243593"/>
          </a:xfrm>
          <a:prstGeom prst="triangle">
            <a:avLst>
              <a:gd fmla="val 25927" name="adj"/>
            </a:avLst>
          </a:prstGeom>
          <a:solidFill>
            <a:srgbClr val="F41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1630875" y="1552450"/>
            <a:ext cx="1772100" cy="10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984100" y="349275"/>
            <a:ext cx="7467600" cy="37926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Full title :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lt1"/>
                </a:solidFill>
              </a:rPr>
              <a:t>Single </a:t>
            </a:r>
            <a:r>
              <a:rPr lang="fr" u="sng">
                <a:solidFill>
                  <a:schemeClr val="lt1"/>
                </a:solidFill>
              </a:rPr>
              <a:t>molecule</a:t>
            </a:r>
            <a:r>
              <a:rPr lang="fr" u="sng">
                <a:solidFill>
                  <a:schemeClr val="lt1"/>
                </a:solidFill>
              </a:rPr>
              <a:t> tracking</a:t>
            </a:r>
            <a:r>
              <a:rPr lang="fr">
                <a:solidFill>
                  <a:schemeClr val="lt1"/>
                </a:solidFill>
              </a:rPr>
              <a:t> in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lt1"/>
                </a:solidFill>
              </a:rPr>
              <a:t>live cells</a:t>
            </a:r>
            <a:r>
              <a:rPr lang="fr">
                <a:solidFill>
                  <a:schemeClr val="lt1"/>
                </a:solidFill>
              </a:rPr>
              <a:t> reveals distinct target-search strategies of </a:t>
            </a:r>
            <a:r>
              <a:rPr lang="fr" u="sng">
                <a:solidFill>
                  <a:schemeClr val="lt1"/>
                </a:solidFill>
              </a:rPr>
              <a:t>transcription factors</a:t>
            </a:r>
            <a:r>
              <a:rPr lang="fr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lt1"/>
                </a:solidFill>
              </a:rPr>
              <a:t>in the nucleus</a:t>
            </a:r>
            <a:endParaRPr u="sng">
              <a:solidFill>
                <a:schemeClr val="lt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5469250" y="3549025"/>
            <a:ext cx="2811900" cy="10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Let’s go explore the nucleus !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041600" y="0"/>
            <a:ext cx="51024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u="sng">
                <a:solidFill>
                  <a:srgbClr val="20549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Ignacio Izeddin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Vincent Récamier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Lana Bosanac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Ibrahim I Cissé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Lydia Boudarene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Claire Dugast-Darzacq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Florence Proux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Olivier Bénichou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Raphaël Voituriez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Olivier Bensaude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Maxime Dahan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</a:t>
            </a:r>
            <a:r>
              <a:rPr lang="fr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" sz="1200">
                <a:solidFill>
                  <a:srgbClr val="0071B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Xavier Darzacq</a:t>
            </a:r>
            <a:r>
              <a:rPr lang="fr" sz="9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" sz="900">
                <a:solidFill>
                  <a:srgbClr val="323A45"/>
                </a:solidFill>
                <a:highlight>
                  <a:srgbClr val="F1F1F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 txBox="1"/>
          <p:nvPr>
            <p:ph type="title"/>
          </p:nvPr>
        </p:nvSpPr>
        <p:spPr>
          <a:xfrm>
            <a:off x="311700" y="445025"/>
            <a:ext cx="8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‘Free’ Dendra2 v.s. histone-bound Dendra2 </a:t>
            </a:r>
            <a:endParaRPr sz="3841"/>
          </a:p>
        </p:txBody>
      </p:sp>
      <p:pic>
        <p:nvPicPr>
          <p:cNvPr id="266" name="Google Shape;2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2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68" name="Google Shape;268;p32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 title="elife-02230-media1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13475"/>
            <a:ext cx="3576705" cy="34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 title="elife-02230-media2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0625" y="1113475"/>
            <a:ext cx="4665000" cy="270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/>
          <p:nvPr/>
        </p:nvSpPr>
        <p:spPr>
          <a:xfrm>
            <a:off x="4100625" y="3816825"/>
            <a:ext cx="5020800" cy="10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2"/>
                </a:solidFill>
              </a:rPr>
              <a:t>Single trajectories formed by individual translocations </a:t>
            </a:r>
            <a:r>
              <a:rPr b="1" lang="fr" sz="1500">
                <a:solidFill>
                  <a:schemeClr val="dk2"/>
                </a:solidFill>
              </a:rPr>
              <a:t>recorded every 10 ms</a:t>
            </a:r>
            <a:r>
              <a:rPr lang="fr" sz="1500">
                <a:solidFill>
                  <a:schemeClr val="dk2"/>
                </a:solidFill>
              </a:rPr>
              <a:t>. 50% of the traces were reconstructed with more than four time points.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2"/>
                </a:solidFill>
              </a:rPr>
              <a:t>Localization accuracy of ∼70 nm</a:t>
            </a:r>
            <a:endParaRPr b="1"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>
            <p:ph type="title"/>
          </p:nvPr>
        </p:nvSpPr>
        <p:spPr>
          <a:xfrm>
            <a:off x="311700" y="445025"/>
            <a:ext cx="8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Population exclusion effect</a:t>
            </a:r>
            <a:endParaRPr sz="3841"/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79" name="Google Shape;279;p33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3"/>
          <p:cNvSpPr txBox="1"/>
          <p:nvPr/>
        </p:nvSpPr>
        <p:spPr>
          <a:xfrm>
            <a:off x="461925" y="1113475"/>
            <a:ext cx="84012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Mean Square Displacement of free Dendra2 deviated from linear behavior of normal diffusion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Not all Dendra2 molecules behave identically 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“Population exclusion effect”</a:t>
            </a:r>
            <a:r>
              <a:rPr lang="fr" sz="1800">
                <a:solidFill>
                  <a:schemeClr val="dk2"/>
                </a:solidFill>
              </a:rPr>
              <a:t> : Faster molecules are more likely to move out of the focal plane.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899313"/>
            <a:ext cx="5701102" cy="183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 txBox="1"/>
          <p:nvPr/>
        </p:nvSpPr>
        <p:spPr>
          <a:xfrm>
            <a:off x="6183175" y="2809075"/>
            <a:ext cx="2960700" cy="19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The faster molecules drop out of the dataset</a:t>
            </a:r>
            <a:r>
              <a:rPr lang="fr" sz="1800">
                <a:solidFill>
                  <a:schemeClr val="dk2"/>
                </a:solidFill>
              </a:rPr>
              <a:t> and the slow ones remain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→ bias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/>
          <p:nvPr>
            <p:ph type="title"/>
          </p:nvPr>
        </p:nvSpPr>
        <p:spPr>
          <a:xfrm>
            <a:off x="152400" y="445025"/>
            <a:ext cx="899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2857"/>
              <a:t>c-Myc and P-TEFb diffusion</a:t>
            </a:r>
            <a:endParaRPr sz="2857"/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4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290" name="Google Shape;290;p34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 txBox="1"/>
          <p:nvPr/>
        </p:nvSpPr>
        <p:spPr>
          <a:xfrm>
            <a:off x="253350" y="1017725"/>
            <a:ext cx="8401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Dendra2 was fused to c-Myc and to the Cyclin T1 subunit of P-TEFb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2" name="Google Shape;29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499874"/>
            <a:ext cx="5511001" cy="221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5551" y="1686175"/>
            <a:ext cx="2269012" cy="16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7500" y="3558400"/>
            <a:ext cx="6456501" cy="12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/>
          <p:nvPr>
            <p:ph type="title"/>
          </p:nvPr>
        </p:nvSpPr>
        <p:spPr>
          <a:xfrm>
            <a:off x="311700" y="445025"/>
            <a:ext cx="8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Asymmetric distribution of angles between consecutive translocations</a:t>
            </a:r>
            <a:endParaRPr sz="3841"/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02" name="Google Shape;302;p35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313" y="2731051"/>
            <a:ext cx="8172674" cy="2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 txBox="1"/>
          <p:nvPr/>
        </p:nvSpPr>
        <p:spPr>
          <a:xfrm>
            <a:off x="431325" y="1689350"/>
            <a:ext cx="8172600" cy="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This observable is very sensitive to the </a:t>
            </a:r>
            <a:r>
              <a:rPr b="1" lang="fr" sz="1800">
                <a:solidFill>
                  <a:schemeClr val="dk2"/>
                </a:solidFill>
              </a:rPr>
              <a:t>geometry of the exploration</a:t>
            </a:r>
            <a:r>
              <a:rPr lang="fr" sz="1800">
                <a:solidFill>
                  <a:schemeClr val="dk2"/>
                </a:solidFill>
              </a:rPr>
              <a:t> space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P-TEFb is significantly biased toward 180°: anti-correlation between two successive displacements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05" name="Google Shape;305;p35" title="mandatory-direction-u-tur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7300" y="2068400"/>
            <a:ext cx="1006700" cy="10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 txBox="1"/>
          <p:nvPr>
            <p:ph type="ctrTitle"/>
          </p:nvPr>
        </p:nvSpPr>
        <p:spPr>
          <a:xfrm>
            <a:off x="311700" y="8454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000"/>
              <a:t>Temporal Evolution &amp; Spatial Dependence of Angular Distribution</a:t>
            </a:r>
            <a:endParaRPr sz="3000"/>
          </a:p>
        </p:txBody>
      </p:sp>
      <p:pic>
        <p:nvPicPr>
          <p:cNvPr id="311" name="Google Shape;31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6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13" name="Google Shape;313;p36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 txBox="1"/>
          <p:nvPr/>
        </p:nvSpPr>
        <p:spPr>
          <a:xfrm>
            <a:off x="406950" y="1667050"/>
            <a:ext cx="4395000" cy="26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Asymmetry Coefficient (AC):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Compares forward (0°–30°) to backward (~180°) molecular movements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r" sz="1500">
                <a:solidFill>
                  <a:schemeClr val="dk1"/>
                </a:solidFill>
              </a:rPr>
              <a:t>Negative AC — frequent turning back (antipersistent motion)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15" name="Google Shape;31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3025" y="1491050"/>
            <a:ext cx="2509625" cy="27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7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22" name="Google Shape;322;p37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 txBox="1"/>
          <p:nvPr/>
        </p:nvSpPr>
        <p:spPr>
          <a:xfrm>
            <a:off x="424750" y="2571750"/>
            <a:ext cx="32520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c-Myc: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>
                <a:solidFill>
                  <a:schemeClr val="dk1"/>
                </a:solidFill>
              </a:rPr>
              <a:t>AC becomes more negative over time → increasing confinement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AC ≈ 0 at larger translocations (&gt;300 nm) → isotropic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1525" y="107575"/>
            <a:ext cx="6297460" cy="24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3769175" y="2571738"/>
            <a:ext cx="2884800" cy="21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P-TEFb: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AC is consistently negative (both time and distance)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P-TEFb moves through a scale-invariant, fractal-like environment</a:t>
            </a:r>
            <a:endParaRPr sz="1500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6" name="Google Shape;326;p37"/>
          <p:cNvSpPr txBox="1"/>
          <p:nvPr/>
        </p:nvSpPr>
        <p:spPr>
          <a:xfrm>
            <a:off x="6746400" y="2571750"/>
            <a:ext cx="2245200" cy="21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C00000"/>
                </a:solidFill>
              </a:rPr>
              <a:t>Summary:</a:t>
            </a:r>
            <a:endParaRPr sz="1500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C00000"/>
                </a:solidFill>
              </a:rPr>
              <a:t>• c-Myc: transiently confined but eventually escapes</a:t>
            </a:r>
            <a:endParaRPr sz="1500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rgbClr val="C00000"/>
                </a:solidFill>
              </a:rPr>
              <a:t>• P-TEFb: constrained within a complex geometry at all scales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/>
          <p:nvPr>
            <p:ph type="ctrTitle"/>
          </p:nvPr>
        </p:nvSpPr>
        <p:spPr>
          <a:xfrm>
            <a:off x="311700" y="454750"/>
            <a:ext cx="8520600" cy="55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821"/>
              <a:buNone/>
            </a:pPr>
            <a:r>
              <a:rPr lang="fr" sz="2800"/>
              <a:t>Numerical Simulations of Diffusion in Complex Media</a:t>
            </a:r>
            <a:endParaRPr sz="3841"/>
          </a:p>
        </p:txBody>
      </p:sp>
      <p:pic>
        <p:nvPicPr>
          <p:cNvPr id="332" name="Google Shape;3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8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34" name="Google Shape;334;p38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9650" y="1584375"/>
            <a:ext cx="6377200" cy="24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8"/>
          <p:cNvSpPr txBox="1"/>
          <p:nvPr/>
        </p:nvSpPr>
        <p:spPr>
          <a:xfrm>
            <a:off x="311700" y="1100350"/>
            <a:ext cx="81915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>
                <a:solidFill>
                  <a:schemeClr val="dk1"/>
                </a:solidFill>
              </a:rPr>
              <a:t>Numerical simulations: modelling diffusion behaviours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37" name="Google Shape;337;p38"/>
          <p:cNvSpPr txBox="1"/>
          <p:nvPr/>
        </p:nvSpPr>
        <p:spPr>
          <a:xfrm>
            <a:off x="311700" y="1584375"/>
            <a:ext cx="2545800" cy="21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Simple models: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 u="sng">
                <a:solidFill>
                  <a:schemeClr val="dk1"/>
                </a:solidFill>
              </a:rPr>
              <a:t>Intermittent diffusion</a:t>
            </a:r>
            <a:r>
              <a:rPr lang="fr" sz="1500">
                <a:solidFill>
                  <a:schemeClr val="dk1"/>
                </a:solidFill>
              </a:rPr>
              <a:t> and </a:t>
            </a:r>
            <a:r>
              <a:rPr lang="fr" sz="1500" u="sng">
                <a:solidFill>
                  <a:schemeClr val="dk1"/>
                </a:solidFill>
              </a:rPr>
              <a:t>intermittent trapping:</a:t>
            </a:r>
            <a:r>
              <a:rPr lang="fr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Matched c-Myc’s basic movement.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Failed to capture strong “turning back” motion in P-TEFb.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8" name="Google Shape;338;p38"/>
          <p:cNvSpPr txBox="1"/>
          <p:nvPr/>
        </p:nvSpPr>
        <p:spPr>
          <a:xfrm>
            <a:off x="311700" y="4008200"/>
            <a:ext cx="86799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Combined model: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Both </a:t>
            </a:r>
            <a:r>
              <a:rPr b="1" lang="fr" sz="1500">
                <a:solidFill>
                  <a:schemeClr val="dk1"/>
                </a:solidFill>
              </a:rPr>
              <a:t>slow down </a:t>
            </a:r>
            <a:r>
              <a:rPr lang="fr" sz="1500">
                <a:solidFill>
                  <a:schemeClr val="dk1"/>
                </a:solidFill>
              </a:rPr>
              <a:t>and </a:t>
            </a:r>
            <a:r>
              <a:rPr b="1" lang="fr" sz="1500">
                <a:solidFill>
                  <a:schemeClr val="dk1"/>
                </a:solidFill>
              </a:rPr>
              <a:t>be trapped</a:t>
            </a:r>
            <a:r>
              <a:rPr lang="fr" sz="1500">
                <a:solidFill>
                  <a:schemeClr val="dk1"/>
                </a:solidFill>
              </a:rPr>
              <a:t>: reproduces the trend observed in c-Myc.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9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45" name="Google Shape;345;p39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9"/>
          <p:cNvSpPr txBox="1"/>
          <p:nvPr/>
        </p:nvSpPr>
        <p:spPr>
          <a:xfrm>
            <a:off x="152400" y="460388"/>
            <a:ext cx="42183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>
                <a:solidFill>
                  <a:schemeClr val="dk1"/>
                </a:solidFill>
              </a:rPr>
              <a:t>Hierarchical Model: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To explain P-TEFb’s motion (antipersistence)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Distribution of trap sizes follow a power-law (Pareto distribution)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47" name="Google Shape;3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700" y="1877725"/>
            <a:ext cx="6721356" cy="29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9"/>
          <p:cNvSpPr txBox="1"/>
          <p:nvPr/>
        </p:nvSpPr>
        <p:spPr>
          <a:xfrm>
            <a:off x="4465950" y="113600"/>
            <a:ext cx="4953300" cy="1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Fractal Structures: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✘  3D percolation cluster: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AC decreased with distance → mismatch with data.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✔  2D Sierpinski carpet: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>
                <a:solidFill>
                  <a:schemeClr val="dk1"/>
                </a:solidFill>
              </a:rPr>
              <a:t>AC constant across scales → matches P-TEFb’s behaviour.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/>
          <p:nvPr>
            <p:ph type="ctrTitle"/>
          </p:nvPr>
        </p:nvSpPr>
        <p:spPr>
          <a:xfrm>
            <a:off x="311700" y="447025"/>
            <a:ext cx="8520600" cy="117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3000"/>
              <a:t>Search Strategies: Compact vs Non-Compact </a:t>
            </a:r>
            <a:r>
              <a:rPr lang="fr" sz="3000"/>
              <a:t>Exploration</a:t>
            </a:r>
            <a:endParaRPr sz="3000"/>
          </a:p>
        </p:txBody>
      </p:sp>
      <p:pic>
        <p:nvPicPr>
          <p:cNvPr id="354" name="Google Shape;3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0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56" name="Google Shape;356;p40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0"/>
          <p:cNvSpPr txBox="1"/>
          <p:nvPr/>
        </p:nvSpPr>
        <p:spPr>
          <a:xfrm>
            <a:off x="311700" y="1725575"/>
            <a:ext cx="4259100" cy="30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Df has an u</a:t>
            </a:r>
            <a:r>
              <a:rPr lang="fr" sz="1500">
                <a:solidFill>
                  <a:schemeClr val="dk1"/>
                </a:solidFill>
              </a:rPr>
              <a:t>pper limit </a:t>
            </a:r>
            <a:r>
              <a:rPr lang="fr" sz="1500">
                <a:solidFill>
                  <a:schemeClr val="dk1"/>
                </a:solidFill>
              </a:rPr>
              <a:t>at </a:t>
            </a:r>
            <a:r>
              <a:rPr lang="fr" sz="1500">
                <a:solidFill>
                  <a:schemeClr val="dk1"/>
                </a:solidFill>
              </a:rPr>
              <a:t>Df = 3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c-Myc</a:t>
            </a:r>
            <a:r>
              <a:rPr lang="fr" sz="1500">
                <a:solidFill>
                  <a:schemeClr val="dk1"/>
                </a:solidFill>
              </a:rPr>
              <a:t>, </a:t>
            </a:r>
            <a:r>
              <a:rPr b="1" lang="fr" sz="1500">
                <a:solidFill>
                  <a:schemeClr val="dk1"/>
                </a:solidFill>
              </a:rPr>
              <a:t>non-compact</a:t>
            </a:r>
            <a:r>
              <a:rPr lang="fr" sz="1500">
                <a:solidFill>
                  <a:schemeClr val="dk1"/>
                </a:solidFill>
              </a:rPr>
              <a:t>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Undergoes normal Brownian diffusion (Dw = 2)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Dw &lt; Df (more free, broad movement)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P-TEFb</a:t>
            </a:r>
            <a:r>
              <a:rPr lang="fr" sz="1500">
                <a:solidFill>
                  <a:schemeClr val="dk1"/>
                </a:solidFill>
              </a:rPr>
              <a:t>, </a:t>
            </a:r>
            <a:r>
              <a:rPr b="1" lang="fr" sz="1500">
                <a:solidFill>
                  <a:schemeClr val="dk1"/>
                </a:solidFill>
              </a:rPr>
              <a:t>compact</a:t>
            </a:r>
            <a:r>
              <a:rPr lang="fr" sz="1500">
                <a:solidFill>
                  <a:schemeClr val="dk1"/>
                </a:solidFill>
              </a:rPr>
              <a:t>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Dw = 2/ α(0.6) = 3.3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Dw &gt; Df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5113100" y="3158950"/>
            <a:ext cx="3075300" cy="11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Summary: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c-Myc</a:t>
            </a:r>
            <a:r>
              <a:rPr lang="fr" sz="1500">
                <a:solidFill>
                  <a:schemeClr val="dk1"/>
                </a:solidFill>
              </a:rPr>
              <a:t> searches </a:t>
            </a:r>
            <a:r>
              <a:rPr b="1" lang="fr" sz="1500">
                <a:solidFill>
                  <a:schemeClr val="dk1"/>
                </a:solidFill>
              </a:rPr>
              <a:t>fast and wide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P-TEFb</a:t>
            </a:r>
            <a:r>
              <a:rPr lang="fr" sz="1500">
                <a:solidFill>
                  <a:schemeClr val="dk1"/>
                </a:solidFill>
              </a:rPr>
              <a:t> searches </a:t>
            </a:r>
            <a:r>
              <a:rPr b="1" lang="fr" sz="1500">
                <a:solidFill>
                  <a:schemeClr val="dk1"/>
                </a:solidFill>
              </a:rPr>
              <a:t>slowly </a:t>
            </a:r>
            <a:r>
              <a:rPr lang="fr" sz="1500">
                <a:solidFill>
                  <a:schemeClr val="dk1"/>
                </a:solidFill>
              </a:rPr>
              <a:t>but</a:t>
            </a:r>
            <a:r>
              <a:rPr b="1" lang="fr" sz="1500">
                <a:solidFill>
                  <a:schemeClr val="dk1"/>
                </a:solidFill>
              </a:rPr>
              <a:t> carefully in one area</a:t>
            </a:r>
            <a:r>
              <a:rPr lang="fr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9" name="Google Shape;359;p40"/>
          <p:cNvSpPr txBox="1"/>
          <p:nvPr/>
        </p:nvSpPr>
        <p:spPr>
          <a:xfrm>
            <a:off x="5150750" y="1725575"/>
            <a:ext cx="30000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>
                <a:solidFill>
                  <a:schemeClr val="dk1"/>
                </a:solidFill>
              </a:rPr>
              <a:t>Dw = walk dimension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>
                <a:solidFill>
                  <a:schemeClr val="dk1"/>
                </a:solidFill>
              </a:rPr>
              <a:t>Df = fractal dimension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1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66" name="Google Shape;366;p41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1"/>
          <p:cNvSpPr txBox="1"/>
          <p:nvPr/>
        </p:nvSpPr>
        <p:spPr>
          <a:xfrm>
            <a:off x="367400" y="544250"/>
            <a:ext cx="2394900" cy="14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c-Myc:</a:t>
            </a:r>
            <a:r>
              <a:rPr lang="fr" sz="1500">
                <a:solidFill>
                  <a:schemeClr val="dk1"/>
                </a:solidFill>
              </a:rPr>
              <a:t> MFPT increases steeply with distance → misses nearby targets →longer search times at short distances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68" name="Google Shape;36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75" y="2052588"/>
            <a:ext cx="2637024" cy="27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1"/>
          <p:cNvSpPr txBox="1"/>
          <p:nvPr/>
        </p:nvSpPr>
        <p:spPr>
          <a:xfrm>
            <a:off x="3170600" y="476250"/>
            <a:ext cx="2394900" cy="11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P-TEFb:</a:t>
            </a:r>
            <a:r>
              <a:rPr lang="fr" sz="1500">
                <a:solidFill>
                  <a:schemeClr val="dk1"/>
                </a:solidFill>
              </a:rPr>
              <a:t> MFPT grows slowly → finding nearby targets faster but taking longer to reach distant ones.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3488" y="2089063"/>
            <a:ext cx="2637025" cy="269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1"/>
          <p:cNvSpPr txBox="1"/>
          <p:nvPr/>
        </p:nvSpPr>
        <p:spPr>
          <a:xfrm>
            <a:off x="6093175" y="2325300"/>
            <a:ext cx="2775900" cy="22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</a:rPr>
              <a:t>Splitting Probability </a:t>
            </a:r>
            <a:r>
              <a:rPr lang="fr" sz="1500">
                <a:solidFill>
                  <a:schemeClr val="dk1"/>
                </a:solidFill>
              </a:rPr>
              <a:t>(probability of a molecule to reach T1 before T2):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c-Myc:</a:t>
            </a:r>
            <a:r>
              <a:rPr lang="fr" sz="1500">
                <a:solidFill>
                  <a:schemeClr val="dk1"/>
                </a:solidFill>
              </a:rPr>
              <a:t> ~50–50 chance of reaching either target.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P-TEFb:</a:t>
            </a:r>
            <a:r>
              <a:rPr lang="fr" sz="1500">
                <a:solidFill>
                  <a:schemeClr val="dk1"/>
                </a:solidFill>
              </a:rPr>
              <a:t> strong bias toward nearest target → retains spatial memory.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Definition : Transcription Factors (TF)</a:t>
            </a:r>
            <a:endParaRPr sz="3841"/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4148250" y="1256350"/>
            <a:ext cx="5150700" cy="18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They are proteins that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bind to specific sequences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Those sequences are often found in the gene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promoter or enhancer regions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“Transcription switches and knobs”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= dictates which proteins a cell produces at given time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80" name="Google Shape;80;p15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94325" y="107575"/>
            <a:ext cx="9424974" cy="46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2"/>
          <p:cNvSpPr txBox="1"/>
          <p:nvPr>
            <p:ph type="ctrTitle"/>
          </p:nvPr>
        </p:nvSpPr>
        <p:spPr>
          <a:xfrm>
            <a:off x="220425" y="270875"/>
            <a:ext cx="8520600" cy="117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2800"/>
              <a:t>Discussion: Possible Mechanisms Behind Compact Exploration</a:t>
            </a:r>
            <a:endParaRPr sz="2800"/>
          </a:p>
        </p:txBody>
      </p:sp>
      <p:sp>
        <p:nvSpPr>
          <p:cNvPr id="377" name="Google Shape;377;p42"/>
          <p:cNvSpPr txBox="1"/>
          <p:nvPr>
            <p:ph idx="1" type="subTitle"/>
          </p:nvPr>
        </p:nvSpPr>
        <p:spPr>
          <a:xfrm>
            <a:off x="4803300" y="3128538"/>
            <a:ext cx="4188300" cy="15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</a:rPr>
              <a:t>Summary: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>
                <a:solidFill>
                  <a:schemeClr val="dk1"/>
                </a:solidFill>
              </a:rPr>
              <a:t>Compactness arises from interaction networks, not physical barriers.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2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80" name="Google Shape;380;p42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2"/>
          <p:cNvSpPr txBox="1"/>
          <p:nvPr/>
        </p:nvSpPr>
        <p:spPr>
          <a:xfrm>
            <a:off x="220425" y="1441175"/>
            <a:ext cx="4437300" cy="31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Why compact?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Hypothesis 1 (unlikely):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The nucleus divided into small connected areas (fractal maze), which limits movement.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b="1" lang="fr" sz="1500">
                <a:solidFill>
                  <a:schemeClr val="dk1"/>
                </a:solidFill>
              </a:rPr>
              <a:t>Hypothesis 2 (preferred):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 Dynamic binding with chromatin structures.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        - Many weak, temporary interactions with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          binding sites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c-Myc: binds few sites → moves freely.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P-TEFb: binds many sites (e.g. RNA Pol II CTD) → becomes confined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82" name="Google Shape;38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182950"/>
            <a:ext cx="4437299" cy="1945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3" title="Tangled RNA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2075" y="2713550"/>
            <a:ext cx="3101926" cy="206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3"/>
          <p:cNvSpPr txBox="1"/>
          <p:nvPr>
            <p:ph type="ctrTitle"/>
          </p:nvPr>
        </p:nvSpPr>
        <p:spPr>
          <a:xfrm>
            <a:off x="311700" y="619525"/>
            <a:ext cx="8941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000"/>
              <a:t>Discussion: TFs’ Mobility &amp; Gene Regulation</a:t>
            </a:r>
            <a:endParaRPr sz="3000"/>
          </a:p>
        </p:txBody>
      </p:sp>
      <p:sp>
        <p:nvSpPr>
          <p:cNvPr id="389" name="Google Shape;389;p43"/>
          <p:cNvSpPr txBox="1"/>
          <p:nvPr>
            <p:ph idx="1" type="subTitle"/>
          </p:nvPr>
        </p:nvSpPr>
        <p:spPr>
          <a:xfrm>
            <a:off x="311700" y="1375600"/>
            <a:ext cx="8520600" cy="23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Non-compact TFs (c-Myc):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Broad, uniform exploration of the nucleus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Equal access to all targets → </a:t>
            </a:r>
            <a:r>
              <a:rPr b="1" lang="fr" sz="1500">
                <a:solidFill>
                  <a:schemeClr val="dk1"/>
                </a:solidFill>
              </a:rPr>
              <a:t>uniform gene activation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Less likely to revisit specific sites → </a:t>
            </a:r>
            <a:r>
              <a:rPr b="1" lang="fr" sz="1500">
                <a:solidFill>
                  <a:schemeClr val="dk1"/>
                </a:solidFill>
              </a:rPr>
              <a:t>no strong transcriptional bursts </a:t>
            </a:r>
            <a:r>
              <a:rPr lang="fr" sz="1500">
                <a:solidFill>
                  <a:schemeClr val="dk1"/>
                </a:solidFill>
              </a:rPr>
              <a:t>(</a:t>
            </a:r>
            <a:r>
              <a:rPr lang="fr" sz="1500">
                <a:solidFill>
                  <a:schemeClr val="dk1"/>
                </a:solidFill>
              </a:rPr>
              <a:t>lots of RNA made in a short time)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</a:rPr>
              <a:t>Compact TFs (P-TEFb):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</a:t>
            </a:r>
            <a:r>
              <a:rPr lang="fr" sz="1500">
                <a:solidFill>
                  <a:schemeClr val="dk1"/>
                </a:solidFill>
              </a:rPr>
              <a:t>Repeatedly revisit local areas (</a:t>
            </a:r>
            <a:r>
              <a:rPr b="1" lang="fr" sz="1500">
                <a:solidFill>
                  <a:schemeClr val="dk1"/>
                </a:solidFill>
              </a:rPr>
              <a:t>recurrence</a:t>
            </a:r>
            <a:r>
              <a:rPr lang="fr" sz="1500">
                <a:solidFill>
                  <a:schemeClr val="dk1"/>
                </a:solidFill>
              </a:rPr>
              <a:t>)</a:t>
            </a:r>
            <a:br>
              <a:rPr lang="fr" sz="1500">
                <a:solidFill>
                  <a:schemeClr val="dk1"/>
                </a:solidFill>
              </a:rPr>
            </a:br>
            <a:r>
              <a:rPr lang="fr" sz="1500">
                <a:solidFill>
                  <a:schemeClr val="dk1"/>
                </a:solidFill>
              </a:rPr>
              <a:t>• Prefer nearby targets → </a:t>
            </a:r>
            <a:r>
              <a:rPr b="1" lang="fr" sz="1500">
                <a:solidFill>
                  <a:schemeClr val="dk1"/>
                </a:solidFill>
              </a:rPr>
              <a:t>spatially biased gene activity</a:t>
            </a:r>
            <a:br>
              <a:rPr b="1" lang="fr" sz="1500">
                <a:solidFill>
                  <a:schemeClr val="dk1"/>
                </a:solidFill>
              </a:rPr>
            </a:br>
            <a:r>
              <a:rPr lang="fr" sz="1500">
                <a:solidFill>
                  <a:schemeClr val="dk1"/>
                </a:solidFill>
              </a:rPr>
              <a:t>• Enable </a:t>
            </a:r>
            <a:r>
              <a:rPr b="1" lang="fr" sz="1500">
                <a:solidFill>
                  <a:schemeClr val="dk1"/>
                </a:solidFill>
              </a:rPr>
              <a:t>transcriptional bursting</a:t>
            </a:r>
            <a:br>
              <a:rPr lang="fr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3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392" name="Google Shape;392;p43" title="Logo_EPFL_2019.svg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"/>
          <p:cNvSpPr txBox="1"/>
          <p:nvPr>
            <p:ph type="ctrTitle"/>
          </p:nvPr>
        </p:nvSpPr>
        <p:spPr>
          <a:xfrm>
            <a:off x="311700" y="351688"/>
            <a:ext cx="8941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000"/>
              <a:t>Conclusion</a:t>
            </a:r>
            <a:endParaRPr sz="3000"/>
          </a:p>
        </p:txBody>
      </p:sp>
      <p:pic>
        <p:nvPicPr>
          <p:cNvPr id="398" name="Google Shape;3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4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400" name="Google Shape;400;p44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4"/>
          <p:cNvSpPr txBox="1"/>
          <p:nvPr>
            <p:ph idx="1" type="subTitle"/>
          </p:nvPr>
        </p:nvSpPr>
        <p:spPr>
          <a:xfrm>
            <a:off x="311700" y="941550"/>
            <a:ext cx="8357700" cy="36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Depending on proteins’ function: two main diffusion behaviours observed: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Compact (e.g. P-TEFb): persistent local sampling.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Non-compact (e.g. c-Myc): rapid, global scanning.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Functional consequences: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Affects gene targeting, regulation timing, and expression stability.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Future questions: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Can TFs switch between compact/non-compact?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• If yes, how is this switch controlled, and how does it affect gene activity?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Cells may regulate the degree of compactness (how confined or broad a TF moves), both in space and time, to better control gene expression.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/>
          <p:nvPr>
            <p:ph type="ctrTitle"/>
          </p:nvPr>
        </p:nvSpPr>
        <p:spPr>
          <a:xfrm>
            <a:off x="311700" y="351688"/>
            <a:ext cx="8941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000"/>
              <a:t>Question 1 : Diffusion behaviors </a:t>
            </a:r>
            <a:endParaRPr sz="3000"/>
          </a:p>
        </p:txBody>
      </p:sp>
      <p:pic>
        <p:nvPicPr>
          <p:cNvPr id="407" name="Google Shape;4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5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409" name="Google Shape;409;p45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5"/>
          <p:cNvSpPr txBox="1"/>
          <p:nvPr>
            <p:ph idx="1" type="subTitle"/>
          </p:nvPr>
        </p:nvSpPr>
        <p:spPr>
          <a:xfrm>
            <a:off x="311700" y="941550"/>
            <a:ext cx="8357700" cy="36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How did the authors use the diffusion coefficients and trajectory analyses to distinguish between different search modes of the transcription factors ?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1"/>
                </a:solidFill>
              </a:rPr>
              <a:t>(Hint : don’t overthink)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6"/>
          <p:cNvSpPr txBox="1"/>
          <p:nvPr>
            <p:ph type="ctrTitle"/>
          </p:nvPr>
        </p:nvSpPr>
        <p:spPr>
          <a:xfrm>
            <a:off x="311700" y="351688"/>
            <a:ext cx="8941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000"/>
              <a:t>Answer </a:t>
            </a:r>
            <a:endParaRPr sz="3000"/>
          </a:p>
        </p:txBody>
      </p:sp>
      <p:pic>
        <p:nvPicPr>
          <p:cNvPr id="416" name="Google Shape;4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6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418" name="Google Shape;418;p46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6"/>
          <p:cNvSpPr txBox="1"/>
          <p:nvPr>
            <p:ph idx="1" type="subTitle"/>
          </p:nvPr>
        </p:nvSpPr>
        <p:spPr>
          <a:xfrm>
            <a:off x="311700" y="941550"/>
            <a:ext cx="8357700" cy="36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Compute the mean squared displacement (MSD) for each trajectory.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Fit the trajectories to diffusion models yielded effective diffusion coefficients (D).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=&gt; Fast diffusion (higher D values) is indicative of molecules moving unrestrained through the nucleoplasm, whereas slower diffusion (lower D values) points to molecular interactions that retard motion.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When transcription factors are not engaged in any binding interaction, they diffuse freely, resulting in higher diffusion coefficients. This is interpreted as the “</a:t>
            </a:r>
            <a:r>
              <a:rPr lang="fr" sz="1600" u="sng">
                <a:solidFill>
                  <a:schemeClr val="dk1"/>
                </a:solidFill>
              </a:rPr>
              <a:t>scanning” phase</a:t>
            </a:r>
            <a:r>
              <a:rPr lang="fr" sz="1600">
                <a:solidFill>
                  <a:schemeClr val="dk1"/>
                </a:solidFill>
              </a:rPr>
              <a:t> where the molecule rapidly explores the nuclear volume.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/>
          <p:nvPr>
            <p:ph type="ctrTitle"/>
          </p:nvPr>
        </p:nvSpPr>
        <p:spPr>
          <a:xfrm>
            <a:off x="311700" y="351688"/>
            <a:ext cx="8941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000"/>
              <a:t>Question 2 : Chromatin Environment Influence</a:t>
            </a:r>
            <a:r>
              <a:rPr lang="fr" sz="3000"/>
              <a:t> </a:t>
            </a:r>
            <a:endParaRPr sz="3000"/>
          </a:p>
        </p:txBody>
      </p:sp>
      <p:pic>
        <p:nvPicPr>
          <p:cNvPr id="425" name="Google Shape;4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7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427" name="Google Shape;427;p47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7"/>
          <p:cNvSpPr txBox="1"/>
          <p:nvPr>
            <p:ph idx="1" type="subTitle"/>
          </p:nvPr>
        </p:nvSpPr>
        <p:spPr>
          <a:xfrm>
            <a:off x="311700" y="941550"/>
            <a:ext cx="8357700" cy="36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What role does the chromatin landscape play in the target-search process of transcription factors as discussed in the paper ?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How did the nuclear environment influence transcription factor motion ?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(Hint : pause and ponder on the meaning of life)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 txBox="1"/>
          <p:nvPr>
            <p:ph type="ctrTitle"/>
          </p:nvPr>
        </p:nvSpPr>
        <p:spPr>
          <a:xfrm>
            <a:off x="311700" y="351688"/>
            <a:ext cx="8941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000"/>
              <a:t>Answer </a:t>
            </a:r>
            <a:endParaRPr sz="3000"/>
          </a:p>
        </p:txBody>
      </p:sp>
      <p:pic>
        <p:nvPicPr>
          <p:cNvPr id="434" name="Google Shape;43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8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436" name="Google Shape;436;p48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8"/>
          <p:cNvSpPr txBox="1"/>
          <p:nvPr>
            <p:ph idx="1" type="subTitle"/>
          </p:nvPr>
        </p:nvSpPr>
        <p:spPr>
          <a:xfrm>
            <a:off x="311700" y="941550"/>
            <a:ext cx="8357700" cy="36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In areas where chromatin is densely packed the movement of TFs is slow.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1"/>
                </a:solidFill>
              </a:rPr>
              <a:t>Dense chromatin offers many binding sites for TFs to interact with, which hinders their motion.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Fast-diffusing segments correlate with rapid scanning in open chromatin, whereas slow-diffusing segments correspond to transient binding.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"/>
          <p:cNvSpPr txBox="1"/>
          <p:nvPr>
            <p:ph type="ctrTitle"/>
          </p:nvPr>
        </p:nvSpPr>
        <p:spPr>
          <a:xfrm>
            <a:off x="311700" y="351688"/>
            <a:ext cx="8941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2"/>
              <a:buFont typeface="Arial"/>
              <a:buNone/>
            </a:pPr>
            <a:r>
              <a:rPr lang="fr" sz="3000"/>
              <a:t>Question 3 : Biophysical implications</a:t>
            </a:r>
            <a:endParaRPr sz="3000"/>
          </a:p>
        </p:txBody>
      </p:sp>
      <p:pic>
        <p:nvPicPr>
          <p:cNvPr id="443" name="Google Shape;44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9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445" name="Google Shape;445;p49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9"/>
          <p:cNvSpPr txBox="1"/>
          <p:nvPr>
            <p:ph idx="1" type="subTitle"/>
          </p:nvPr>
        </p:nvSpPr>
        <p:spPr>
          <a:xfrm>
            <a:off x="311700" y="941550"/>
            <a:ext cx="8357700" cy="36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How do the distinct target-search strategies contribute to the efficiency and specificity of gene regulation in live cells?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(Hint: Think about the ying and the yang)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(Hint: Ask the professor) 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0"/>
          <p:cNvSpPr txBox="1"/>
          <p:nvPr>
            <p:ph type="ctrTitle"/>
          </p:nvPr>
        </p:nvSpPr>
        <p:spPr>
          <a:xfrm>
            <a:off x="311700" y="351688"/>
            <a:ext cx="8941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000"/>
              <a:t>Answer </a:t>
            </a:r>
            <a:endParaRPr sz="3000"/>
          </a:p>
        </p:txBody>
      </p:sp>
      <p:pic>
        <p:nvPicPr>
          <p:cNvPr id="452" name="Google Shape;45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0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454" name="Google Shape;454;p50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0"/>
          <p:cNvSpPr txBox="1"/>
          <p:nvPr>
            <p:ph idx="1" type="subTitle"/>
          </p:nvPr>
        </p:nvSpPr>
        <p:spPr>
          <a:xfrm>
            <a:off x="311700" y="941550"/>
            <a:ext cx="8357700" cy="36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In a fast-diffusing state =&gt; the TF doesn't waste time lingering in unproductive regions.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Once a TF approaches regions of interest =&gt; it transiently slows down or “pauses.”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These slower diffusion periods correspond to nonspecific interactions that help the TF sample the local environment more thoroughly.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Optimize the trade-off between speed (finding targets fast)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and accuracy (avoiding wasted time on irrelevant sites).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Definition : Nucleus of a cell </a:t>
            </a:r>
            <a:endParaRPr sz="3841"/>
          </a:p>
        </p:txBody>
      </p:sp>
      <p:sp>
        <p:nvSpPr>
          <p:cNvPr id="87" name="Google Shape;87;p16"/>
          <p:cNvSpPr txBox="1"/>
          <p:nvPr>
            <p:ph idx="1" type="subTitle"/>
          </p:nvPr>
        </p:nvSpPr>
        <p:spPr>
          <a:xfrm>
            <a:off x="311700" y="1475050"/>
            <a:ext cx="8520600" cy="11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Biologically speaking : You already know 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Chemically speaking : The nucleus is a network of reactions spatially organized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90" name="Google Shape;90;p16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 title="Diagram-of-a-mammalian-cell-nucleus-showing-many-of-the-nuclear-domains-that-have-bee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1300" y="107575"/>
            <a:ext cx="3060293" cy="18325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311700" y="2776288"/>
            <a:ext cx="6755100" cy="11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Since the kinetics of a reaction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are </a:t>
            </a:r>
            <a:r>
              <a:rPr lang="fr" sz="1800">
                <a:solidFill>
                  <a:schemeClr val="dk2"/>
                </a:solidFill>
              </a:rPr>
              <a:t>largely</a:t>
            </a:r>
            <a:r>
              <a:rPr lang="fr" sz="1800">
                <a:solidFill>
                  <a:schemeClr val="dk2"/>
                </a:solidFill>
              </a:rPr>
              <a:t> determined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by the mobility characteristics…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How does the </a:t>
            </a:r>
            <a:r>
              <a:rPr lang="fr" sz="1800">
                <a:solidFill>
                  <a:schemeClr val="dk2"/>
                </a:solidFill>
              </a:rPr>
              <a:t>target-search of TFs work ?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3" name="Google Shape;93;p16" title="Crowded_cytoso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3263" y="2385350"/>
            <a:ext cx="2627523" cy="22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Nuclear exploration : what we know</a:t>
            </a:r>
            <a:r>
              <a:rPr lang="fr" sz="3841"/>
              <a:t> </a:t>
            </a:r>
            <a:endParaRPr sz="3841"/>
          </a:p>
        </p:txBody>
      </p:sp>
      <p:sp>
        <p:nvSpPr>
          <p:cNvPr id="99" name="Google Shape;99;p17"/>
          <p:cNvSpPr txBox="1"/>
          <p:nvPr>
            <p:ph idx="1" type="subTitle"/>
          </p:nvPr>
        </p:nvSpPr>
        <p:spPr>
          <a:xfrm>
            <a:off x="311700" y="1475050"/>
            <a:ext cx="8520600" cy="22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Much research has been done on how fast proteins diffuse in </a:t>
            </a:r>
            <a:r>
              <a:rPr lang="fr"/>
              <a:t>the</a:t>
            </a:r>
            <a:r>
              <a:rPr lang="fr"/>
              <a:t> nucleus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Nuclear crowding : can slow down diffusion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but also channel molecules towards target 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02" name="Google Shape;102;p17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4162" y="2030950"/>
            <a:ext cx="1758362" cy="220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c-Myc and P-TEFb</a:t>
            </a:r>
            <a:endParaRPr sz="3841"/>
          </a:p>
        </p:txBody>
      </p:sp>
      <p:sp>
        <p:nvSpPr>
          <p:cNvPr id="109" name="Google Shape;109;p18"/>
          <p:cNvSpPr txBox="1"/>
          <p:nvPr>
            <p:ph idx="1" type="subTitle"/>
          </p:nvPr>
        </p:nvSpPr>
        <p:spPr>
          <a:xfrm>
            <a:off x="311700" y="1715075"/>
            <a:ext cx="8520600" cy="26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/>
              <a:t>c-Myc : proto-oncogene, 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/>
              <a:t>with DNA binding to E-boxes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/>
              <a:t>P-TEFb : positive transcription 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/>
              <a:t>elongation factor, kinase dependent,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/>
              <a:t>regulation driven by RNA polym II </a:t>
            </a:r>
            <a:endParaRPr sz="2300"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12" name="Google Shape;112;p18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1375" y="1262100"/>
            <a:ext cx="2350725" cy="16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2250" y="2416707"/>
            <a:ext cx="2063126" cy="23660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7235100" y="1100350"/>
            <a:ext cx="1756500" cy="11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Both of them bind to multiple sites 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Method : SPT-PALM </a:t>
            </a:r>
            <a:endParaRPr sz="3841"/>
          </a:p>
        </p:txBody>
      </p:sp>
      <p:sp>
        <p:nvSpPr>
          <p:cNvPr id="121" name="Google Shape;121;p19"/>
          <p:cNvSpPr txBox="1"/>
          <p:nvPr>
            <p:ph idx="1" type="subTitle"/>
          </p:nvPr>
        </p:nvSpPr>
        <p:spPr>
          <a:xfrm>
            <a:off x="3346500" y="1743025"/>
            <a:ext cx="5797500" cy="29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PhotoActivated Localization Microscopy (PALM) allows to get high-density diffusion maps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Problem : “shutter speed”, limited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to slow proteins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→ </a:t>
            </a:r>
            <a:r>
              <a:rPr b="1" lang="fr"/>
              <a:t>New SPT-PALM</a:t>
            </a:r>
            <a:r>
              <a:rPr lang="fr"/>
              <a:t> that uses photoconvertible fluorophores and tilted illumination </a:t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24" name="Google Shape;124;p19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00" y="1295400"/>
            <a:ext cx="3722375" cy="18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9100" y="107575"/>
            <a:ext cx="2444901" cy="16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/>
          <p:nvPr/>
        </p:nvSpPr>
        <p:spPr>
          <a:xfrm>
            <a:off x="157500" y="3387525"/>
            <a:ext cx="36486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>
                <a:solidFill>
                  <a:schemeClr val="dk2"/>
                </a:solidFill>
              </a:rPr>
              <a:t>Fluorophores that can be switched</a:t>
            </a:r>
            <a:r>
              <a:rPr lang="fr" sz="2000">
                <a:solidFill>
                  <a:schemeClr val="dk2"/>
                </a:solidFill>
              </a:rPr>
              <a:t> from dark to bright using a brief pulse of light</a:t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Method : </a:t>
            </a:r>
            <a:r>
              <a:rPr b="1" lang="fr" sz="3841"/>
              <a:t>new</a:t>
            </a:r>
            <a:r>
              <a:rPr lang="fr" sz="3841"/>
              <a:t> SPT-PALM </a:t>
            </a:r>
            <a:endParaRPr sz="3841"/>
          </a:p>
        </p:txBody>
      </p:sp>
      <p:sp>
        <p:nvSpPr>
          <p:cNvPr id="133" name="Google Shape;133;p20"/>
          <p:cNvSpPr txBox="1"/>
          <p:nvPr>
            <p:ph idx="1" type="subTitle"/>
          </p:nvPr>
        </p:nvSpPr>
        <p:spPr>
          <a:xfrm>
            <a:off x="480200" y="1100350"/>
            <a:ext cx="7475100" cy="3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Cycles of activation : 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1) a controlled pulse turns on a </a:t>
            </a:r>
            <a:r>
              <a:rPr b="1" lang="fr"/>
              <a:t>few </a:t>
            </a:r>
            <a:r>
              <a:rPr lang="fr"/>
              <a:t>chosen fluorophores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2) The high-speed camera captures the </a:t>
            </a:r>
            <a:r>
              <a:rPr b="1" lang="fr"/>
              <a:t>localized emission</a:t>
            </a:r>
            <a:r>
              <a:rPr lang="fr"/>
              <a:t> spots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3) Photobleaching to </a:t>
            </a:r>
            <a:r>
              <a:rPr b="1" lang="fr"/>
              <a:t>reset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They improved this process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→ reduced overlap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30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b="1" lang="fr"/>
              <a:t>Improvement in activation</a:t>
            </a:r>
            <a:r>
              <a:rPr lang="fr"/>
              <a:t> protocol </a:t>
            </a:r>
            <a:endParaRPr/>
          </a:p>
          <a:p>
            <a:pPr indent="-3530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fr"/>
              <a:t>Optimized </a:t>
            </a:r>
            <a:r>
              <a:rPr b="1" lang="fr"/>
              <a:t>photobleaching control </a:t>
            </a:r>
            <a:endParaRPr b="1"/>
          </a:p>
          <a:p>
            <a:pPr indent="-3530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fr"/>
              <a:t>Advanced </a:t>
            </a:r>
            <a:r>
              <a:rPr b="1" lang="fr"/>
              <a:t>computational </a:t>
            </a:r>
            <a:r>
              <a:rPr lang="fr"/>
              <a:t>strategies </a:t>
            </a:r>
            <a:endParaRPr/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36" name="Google Shape;136;p20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9900" y="2351725"/>
            <a:ext cx="4004099" cy="165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ctrTitle"/>
          </p:nvPr>
        </p:nvSpPr>
        <p:spPr>
          <a:xfrm>
            <a:off x="311700" y="454750"/>
            <a:ext cx="85206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fr" sz="3841"/>
              <a:t>Method : </a:t>
            </a:r>
            <a:r>
              <a:rPr b="1" lang="fr" sz="3841"/>
              <a:t>new</a:t>
            </a:r>
            <a:r>
              <a:rPr lang="fr" sz="3841"/>
              <a:t> SPT-PALM </a:t>
            </a:r>
            <a:endParaRPr sz="3841"/>
          </a:p>
        </p:txBody>
      </p:sp>
      <p:sp>
        <p:nvSpPr>
          <p:cNvPr id="143" name="Google Shape;143;p21"/>
          <p:cNvSpPr txBox="1"/>
          <p:nvPr>
            <p:ph idx="1" type="subTitle"/>
          </p:nvPr>
        </p:nvSpPr>
        <p:spPr>
          <a:xfrm>
            <a:off x="480200" y="1209325"/>
            <a:ext cx="7475100" cy="34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8775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50"/>
              <a:buChar char="➢"/>
            </a:pPr>
            <a:r>
              <a:rPr lang="fr" sz="2050"/>
              <a:t>Proteins of interest were </a:t>
            </a:r>
            <a:r>
              <a:rPr b="1" lang="fr" sz="2050"/>
              <a:t>fused to </a:t>
            </a:r>
            <a:endParaRPr b="1" sz="2050"/>
          </a:p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50"/>
              <a:t>photoconvertible protein</a:t>
            </a:r>
            <a:r>
              <a:rPr lang="fr" sz="2050"/>
              <a:t> Dendra2</a:t>
            </a:r>
            <a:endParaRPr sz="2050"/>
          </a:p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50"/>
          </a:p>
          <a:p>
            <a:pPr indent="-358775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50"/>
              <a:buChar char="➢"/>
            </a:pPr>
            <a:r>
              <a:rPr lang="fr" sz="2050"/>
              <a:t>Fast acquisition with EMCCD camera</a:t>
            </a:r>
            <a:endParaRPr sz="2050"/>
          </a:p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50"/>
          </a:p>
          <a:p>
            <a:pPr indent="-358775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50"/>
              <a:buChar char="➢"/>
            </a:pPr>
            <a:r>
              <a:rPr b="1" lang="fr" sz="2050"/>
              <a:t>Tilted illumination</a:t>
            </a:r>
            <a:r>
              <a:rPr lang="fr" sz="2050"/>
              <a:t> which restricts the excitation volume </a:t>
            </a:r>
            <a:endParaRPr sz="2050"/>
          </a:p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50"/>
              <a:t>→ </a:t>
            </a:r>
            <a:r>
              <a:rPr b="1" lang="fr" sz="2050"/>
              <a:t>reduces background fluorescence</a:t>
            </a:r>
            <a:r>
              <a:rPr lang="fr" sz="2050"/>
              <a:t> from out of focus parts</a:t>
            </a:r>
            <a:endParaRPr sz="2050"/>
          </a:p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50"/>
          </a:p>
          <a:p>
            <a:pPr indent="-358775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50"/>
              <a:buChar char="➢"/>
            </a:pPr>
            <a:r>
              <a:rPr lang="fr" sz="2050"/>
              <a:t>Weak pulse of light to activate a small number of fluorescent molecules </a:t>
            </a:r>
            <a:endParaRPr sz="2050"/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050"/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fr" sz="2050"/>
              <a:t>An a</a:t>
            </a:r>
            <a:r>
              <a:rPr lang="fr" sz="2050"/>
              <a:t>ctivation intensity around 0.01 kW/cm2 offered</a:t>
            </a:r>
            <a:endParaRPr sz="2050"/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fr" sz="2050"/>
              <a:t>the best </a:t>
            </a:r>
            <a:r>
              <a:rPr b="1" lang="fr" sz="2050"/>
              <a:t>trade-off </a:t>
            </a:r>
            <a:r>
              <a:rPr lang="fr" sz="2050"/>
              <a:t>between the number of detected particles and signal to noise ratio.</a:t>
            </a:r>
            <a:endParaRPr sz="2050"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61125"/>
            <a:ext cx="8839196" cy="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152400" y="4782725"/>
            <a:ext cx="88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CH-312 : Single molecule tracking paper                                      W. Xiao, A.Simonato, Y. Kacem                                                                            </a:t>
            </a:r>
            <a:endParaRPr sz="1600">
              <a:solidFill>
                <a:srgbClr val="74747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747474"/>
                </a:solidFill>
              </a:rPr>
              <a:t> </a:t>
            </a:r>
            <a:endParaRPr sz="1600">
              <a:solidFill>
                <a:srgbClr val="747474"/>
              </a:solidFill>
            </a:endParaRPr>
          </a:p>
        </p:txBody>
      </p:sp>
      <p:pic>
        <p:nvPicPr>
          <p:cNvPr id="146" name="Google Shape;146;p21" title="Logo_EPFL_2019.svg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575"/>
            <a:ext cx="831699" cy="2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8025" y="714200"/>
            <a:ext cx="3305974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